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84" r:id="rId3"/>
    <p:sldId id="285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7" r:id="rId14"/>
    <p:sldId id="296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hivo" panose="020B0604020202020204" charset="0"/>
      <p:regular r:id="rId21"/>
      <p:bold r:id="rId22"/>
      <p:italic r:id="rId23"/>
      <p:boldItalic r:id="rId24"/>
    </p:embeddedFont>
    <p:embeddedFont>
      <p:font typeface="Roboto Slab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06A074-DEB5-4A97-9BDB-AC4D2BEEC497}">
  <a:tblStyle styleId="{5A06A074-DEB5-4A97-9BDB-AC4D2BEEC4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2887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6514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92733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72425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166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0244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4105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8063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173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2739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9174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3138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589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20" y="-200"/>
            <a:ext cx="9143821" cy="5142886"/>
            <a:chOff x="2973586" y="5250656"/>
            <a:chExt cx="2856819" cy="1606800"/>
          </a:xfrm>
        </p:grpSpPr>
        <p:sp>
          <p:nvSpPr>
            <p:cNvPr id="11" name="Google Shape;11;p2"/>
            <p:cNvSpPr/>
            <p:nvPr/>
          </p:nvSpPr>
          <p:spPr>
            <a:xfrm>
              <a:off x="2973586" y="6221960"/>
              <a:ext cx="2856819" cy="635496"/>
            </a:xfrm>
            <a:custGeom>
              <a:avLst/>
              <a:gdLst/>
              <a:ahLst/>
              <a:cxnLst/>
              <a:rect l="l" t="t" r="r" b="b"/>
              <a:pathLst>
                <a:path w="2856819" h="635496" extrusionOk="0">
                  <a:moveTo>
                    <a:pt x="0" y="636040"/>
                  </a:moveTo>
                  <a:lnTo>
                    <a:pt x="2856819" y="636040"/>
                  </a:lnTo>
                  <a:lnTo>
                    <a:pt x="2856819" y="0"/>
                  </a:lnTo>
                  <a:lnTo>
                    <a:pt x="0" y="503857"/>
                  </a:lnTo>
                  <a:lnTo>
                    <a:pt x="0" y="636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973586" y="6067738"/>
              <a:ext cx="642784" cy="385464"/>
            </a:xfrm>
            <a:custGeom>
              <a:avLst/>
              <a:gdLst/>
              <a:ahLst/>
              <a:cxnLst/>
              <a:rect l="l" t="t" r="r" b="b"/>
              <a:pathLst>
                <a:path w="642784" h="385464" extrusionOk="0">
                  <a:moveTo>
                    <a:pt x="0" y="113368"/>
                  </a:moveTo>
                  <a:lnTo>
                    <a:pt x="0" y="385724"/>
                  </a:lnTo>
                  <a:lnTo>
                    <a:pt x="642784" y="272355"/>
                  </a:lnTo>
                  <a:lnTo>
                    <a:pt x="642784" y="0"/>
                  </a:lnTo>
                  <a:lnTo>
                    <a:pt x="0" y="113368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378302" y="5250656"/>
              <a:ext cx="1781048" cy="314027"/>
            </a:xfrm>
            <a:custGeom>
              <a:avLst/>
              <a:gdLst/>
              <a:ahLst/>
              <a:cxnLst/>
              <a:rect l="l" t="t" r="r" b="b"/>
              <a:pathLst>
                <a:path w="1781048" h="314027" extrusionOk="0">
                  <a:moveTo>
                    <a:pt x="238155" y="0"/>
                  </a:moveTo>
                  <a:lnTo>
                    <a:pt x="0" y="42004"/>
                  </a:lnTo>
                  <a:lnTo>
                    <a:pt x="0" y="314359"/>
                  </a:lnTo>
                  <a:lnTo>
                    <a:pt x="1782389" y="0"/>
                  </a:lnTo>
                  <a:lnTo>
                    <a:pt x="23815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790344" y="5404894"/>
              <a:ext cx="1040060" cy="455414"/>
            </a:xfrm>
            <a:custGeom>
              <a:avLst/>
              <a:gdLst/>
              <a:ahLst/>
              <a:cxnLst/>
              <a:rect l="l" t="t" r="r" b="b"/>
              <a:pathLst>
                <a:path w="1040060" h="455414" extrusionOk="0">
                  <a:moveTo>
                    <a:pt x="1040061" y="0"/>
                  </a:moveTo>
                  <a:lnTo>
                    <a:pt x="0" y="184194"/>
                  </a:lnTo>
                  <a:lnTo>
                    <a:pt x="0" y="456550"/>
                  </a:lnTo>
                  <a:lnTo>
                    <a:pt x="1040061" y="272355"/>
                  </a:lnTo>
                  <a:lnTo>
                    <a:pt x="1040061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973586" y="6263466"/>
              <a:ext cx="1077258" cy="461367"/>
            </a:xfrm>
            <a:custGeom>
              <a:avLst/>
              <a:gdLst/>
              <a:ahLst/>
              <a:cxnLst/>
              <a:rect l="l" t="t" r="r" b="b"/>
              <a:pathLst>
                <a:path w="1077258" h="461367" extrusionOk="0">
                  <a:moveTo>
                    <a:pt x="0" y="189996"/>
                  </a:moveTo>
                  <a:lnTo>
                    <a:pt x="0" y="462351"/>
                  </a:lnTo>
                  <a:lnTo>
                    <a:pt x="1077259" y="272355"/>
                  </a:lnTo>
                  <a:lnTo>
                    <a:pt x="1077259" y="0"/>
                  </a:lnTo>
                  <a:lnTo>
                    <a:pt x="0" y="1899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531332" y="5949605"/>
              <a:ext cx="299073" cy="324445"/>
            </a:xfrm>
            <a:custGeom>
              <a:avLst/>
              <a:gdLst/>
              <a:ahLst/>
              <a:cxnLst/>
              <a:rect l="l" t="t" r="r" b="b"/>
              <a:pathLst>
                <a:path w="299073" h="324445" extrusionOk="0">
                  <a:moveTo>
                    <a:pt x="299073" y="0"/>
                  </a:moveTo>
                  <a:lnTo>
                    <a:pt x="0" y="52748"/>
                  </a:lnTo>
                  <a:lnTo>
                    <a:pt x="0" y="325103"/>
                  </a:lnTo>
                  <a:lnTo>
                    <a:pt x="299073" y="272355"/>
                  </a:lnTo>
                  <a:lnTo>
                    <a:pt x="299073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613394" y="5425142"/>
              <a:ext cx="557972" cy="370582"/>
            </a:xfrm>
            <a:custGeom>
              <a:avLst/>
              <a:gdLst/>
              <a:ahLst/>
              <a:cxnLst/>
              <a:rect l="l" t="t" r="r" b="b"/>
              <a:pathLst>
                <a:path w="557972" h="370582" extrusionOk="0">
                  <a:moveTo>
                    <a:pt x="0" y="98410"/>
                  </a:moveTo>
                  <a:lnTo>
                    <a:pt x="0" y="370765"/>
                  </a:lnTo>
                  <a:lnTo>
                    <a:pt x="557973" y="272355"/>
                  </a:lnTo>
                  <a:lnTo>
                    <a:pt x="557973" y="0"/>
                  </a:lnTo>
                  <a:lnTo>
                    <a:pt x="0" y="9841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636975" y="5677250"/>
              <a:ext cx="193430" cy="305097"/>
            </a:xfrm>
            <a:custGeom>
              <a:avLst/>
              <a:gdLst/>
              <a:ahLst/>
              <a:cxnLst/>
              <a:rect l="l" t="t" r="r" b="b"/>
              <a:pathLst>
                <a:path w="193430" h="305097" extrusionOk="0">
                  <a:moveTo>
                    <a:pt x="193430" y="0"/>
                  </a:moveTo>
                  <a:lnTo>
                    <a:pt x="0" y="34116"/>
                  </a:lnTo>
                  <a:lnTo>
                    <a:pt x="0" y="306471"/>
                  </a:lnTo>
                  <a:lnTo>
                    <a:pt x="193430" y="272355"/>
                  </a:lnTo>
                  <a:lnTo>
                    <a:pt x="19343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457200" y="799275"/>
            <a:ext cx="5486400" cy="318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3"/>
          <p:cNvGrpSpPr/>
          <p:nvPr/>
        </p:nvGrpSpPr>
        <p:grpSpPr>
          <a:xfrm>
            <a:off x="-120" y="-200"/>
            <a:ext cx="9143821" cy="5142886"/>
            <a:chOff x="2973586" y="5250656"/>
            <a:chExt cx="2856819" cy="1606800"/>
          </a:xfrm>
        </p:grpSpPr>
        <p:sp>
          <p:nvSpPr>
            <p:cNvPr id="22" name="Google Shape;22;p3"/>
            <p:cNvSpPr/>
            <p:nvPr/>
          </p:nvSpPr>
          <p:spPr>
            <a:xfrm>
              <a:off x="2973586" y="6221960"/>
              <a:ext cx="2856819" cy="635496"/>
            </a:xfrm>
            <a:custGeom>
              <a:avLst/>
              <a:gdLst/>
              <a:ahLst/>
              <a:cxnLst/>
              <a:rect l="l" t="t" r="r" b="b"/>
              <a:pathLst>
                <a:path w="2856819" h="635496" extrusionOk="0">
                  <a:moveTo>
                    <a:pt x="0" y="636040"/>
                  </a:moveTo>
                  <a:lnTo>
                    <a:pt x="2856819" y="636040"/>
                  </a:lnTo>
                  <a:lnTo>
                    <a:pt x="2856819" y="0"/>
                  </a:lnTo>
                  <a:lnTo>
                    <a:pt x="0" y="503857"/>
                  </a:lnTo>
                  <a:lnTo>
                    <a:pt x="0" y="636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2973586" y="6067738"/>
              <a:ext cx="642784" cy="385464"/>
            </a:xfrm>
            <a:custGeom>
              <a:avLst/>
              <a:gdLst/>
              <a:ahLst/>
              <a:cxnLst/>
              <a:rect l="l" t="t" r="r" b="b"/>
              <a:pathLst>
                <a:path w="642784" h="385464" extrusionOk="0">
                  <a:moveTo>
                    <a:pt x="0" y="113368"/>
                  </a:moveTo>
                  <a:lnTo>
                    <a:pt x="0" y="385724"/>
                  </a:lnTo>
                  <a:lnTo>
                    <a:pt x="642784" y="272355"/>
                  </a:lnTo>
                  <a:lnTo>
                    <a:pt x="642784" y="0"/>
                  </a:lnTo>
                  <a:lnTo>
                    <a:pt x="0" y="113368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3378302" y="5250656"/>
              <a:ext cx="1781048" cy="314027"/>
            </a:xfrm>
            <a:custGeom>
              <a:avLst/>
              <a:gdLst/>
              <a:ahLst/>
              <a:cxnLst/>
              <a:rect l="l" t="t" r="r" b="b"/>
              <a:pathLst>
                <a:path w="1781048" h="314027" extrusionOk="0">
                  <a:moveTo>
                    <a:pt x="238155" y="0"/>
                  </a:moveTo>
                  <a:lnTo>
                    <a:pt x="0" y="42004"/>
                  </a:lnTo>
                  <a:lnTo>
                    <a:pt x="0" y="314359"/>
                  </a:lnTo>
                  <a:lnTo>
                    <a:pt x="1782389" y="0"/>
                  </a:lnTo>
                  <a:lnTo>
                    <a:pt x="23815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4790344" y="5404894"/>
              <a:ext cx="1040060" cy="455414"/>
            </a:xfrm>
            <a:custGeom>
              <a:avLst/>
              <a:gdLst/>
              <a:ahLst/>
              <a:cxnLst/>
              <a:rect l="l" t="t" r="r" b="b"/>
              <a:pathLst>
                <a:path w="1040060" h="455414" extrusionOk="0">
                  <a:moveTo>
                    <a:pt x="1040061" y="0"/>
                  </a:moveTo>
                  <a:lnTo>
                    <a:pt x="0" y="184194"/>
                  </a:lnTo>
                  <a:lnTo>
                    <a:pt x="0" y="456550"/>
                  </a:lnTo>
                  <a:lnTo>
                    <a:pt x="1040061" y="272355"/>
                  </a:lnTo>
                  <a:lnTo>
                    <a:pt x="1040061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2973586" y="6263466"/>
              <a:ext cx="1077258" cy="461367"/>
            </a:xfrm>
            <a:custGeom>
              <a:avLst/>
              <a:gdLst/>
              <a:ahLst/>
              <a:cxnLst/>
              <a:rect l="l" t="t" r="r" b="b"/>
              <a:pathLst>
                <a:path w="1077258" h="461367" extrusionOk="0">
                  <a:moveTo>
                    <a:pt x="0" y="189996"/>
                  </a:moveTo>
                  <a:lnTo>
                    <a:pt x="0" y="462351"/>
                  </a:lnTo>
                  <a:lnTo>
                    <a:pt x="1077259" y="272355"/>
                  </a:lnTo>
                  <a:lnTo>
                    <a:pt x="1077259" y="0"/>
                  </a:lnTo>
                  <a:lnTo>
                    <a:pt x="0" y="1899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5531332" y="5949605"/>
              <a:ext cx="299073" cy="324445"/>
            </a:xfrm>
            <a:custGeom>
              <a:avLst/>
              <a:gdLst/>
              <a:ahLst/>
              <a:cxnLst/>
              <a:rect l="l" t="t" r="r" b="b"/>
              <a:pathLst>
                <a:path w="299073" h="324445" extrusionOk="0">
                  <a:moveTo>
                    <a:pt x="299073" y="0"/>
                  </a:moveTo>
                  <a:lnTo>
                    <a:pt x="0" y="52748"/>
                  </a:lnTo>
                  <a:lnTo>
                    <a:pt x="0" y="325103"/>
                  </a:lnTo>
                  <a:lnTo>
                    <a:pt x="299073" y="272355"/>
                  </a:lnTo>
                  <a:lnTo>
                    <a:pt x="299073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3613394" y="5425142"/>
              <a:ext cx="557972" cy="370582"/>
            </a:xfrm>
            <a:custGeom>
              <a:avLst/>
              <a:gdLst/>
              <a:ahLst/>
              <a:cxnLst/>
              <a:rect l="l" t="t" r="r" b="b"/>
              <a:pathLst>
                <a:path w="557972" h="370582" extrusionOk="0">
                  <a:moveTo>
                    <a:pt x="0" y="98410"/>
                  </a:moveTo>
                  <a:lnTo>
                    <a:pt x="0" y="370765"/>
                  </a:lnTo>
                  <a:lnTo>
                    <a:pt x="557973" y="272355"/>
                  </a:lnTo>
                  <a:lnTo>
                    <a:pt x="557973" y="0"/>
                  </a:lnTo>
                  <a:lnTo>
                    <a:pt x="0" y="9841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705"/>
                  </a:srgbClr>
                </a:gs>
                <a:gs pos="100000">
                  <a:srgbClr val="FFFFFF">
                    <a:alpha val="11764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5636975" y="5677250"/>
              <a:ext cx="193430" cy="305097"/>
            </a:xfrm>
            <a:custGeom>
              <a:avLst/>
              <a:gdLst/>
              <a:ahLst/>
              <a:cxnLst/>
              <a:rect l="l" t="t" r="r" b="b"/>
              <a:pathLst>
                <a:path w="193430" h="305097" extrusionOk="0">
                  <a:moveTo>
                    <a:pt x="193430" y="0"/>
                  </a:moveTo>
                  <a:lnTo>
                    <a:pt x="0" y="34116"/>
                  </a:lnTo>
                  <a:lnTo>
                    <a:pt x="0" y="306471"/>
                  </a:lnTo>
                  <a:lnTo>
                    <a:pt x="193430" y="272355"/>
                  </a:lnTo>
                  <a:lnTo>
                    <a:pt x="19343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30;p3"/>
          <p:cNvSpPr txBox="1">
            <a:spLocks noGrp="1"/>
          </p:cNvSpPr>
          <p:nvPr>
            <p:ph type="ctrTitle"/>
          </p:nvPr>
        </p:nvSpPr>
        <p:spPr>
          <a:xfrm>
            <a:off x="457200" y="1430950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457200" y="2763852"/>
            <a:ext cx="5486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5"/>
          <p:cNvGrpSpPr/>
          <p:nvPr/>
        </p:nvGrpSpPr>
        <p:grpSpPr>
          <a:xfrm>
            <a:off x="-120" y="-106"/>
            <a:ext cx="9143821" cy="5143317"/>
            <a:chOff x="2973586" y="2777133"/>
            <a:chExt cx="2856819" cy="1606935"/>
          </a:xfrm>
        </p:grpSpPr>
        <p:sp>
          <p:nvSpPr>
            <p:cNvPr id="49" name="Google Shape;49;p5"/>
            <p:cNvSpPr/>
            <p:nvPr/>
          </p:nvSpPr>
          <p:spPr>
            <a:xfrm>
              <a:off x="2973586" y="2944901"/>
              <a:ext cx="2856819" cy="1439167"/>
            </a:xfrm>
            <a:custGeom>
              <a:avLst/>
              <a:gdLst/>
              <a:ahLst/>
              <a:cxnLst/>
              <a:rect l="l" t="t" r="r" b="b"/>
              <a:pathLst>
                <a:path w="2856819" h="1439167" extrusionOk="0">
                  <a:moveTo>
                    <a:pt x="0" y="1439576"/>
                  </a:moveTo>
                  <a:lnTo>
                    <a:pt x="2856819" y="1439576"/>
                  </a:lnTo>
                  <a:lnTo>
                    <a:pt x="2856819" y="0"/>
                  </a:lnTo>
                  <a:lnTo>
                    <a:pt x="0" y="503855"/>
                  </a:lnTo>
                  <a:lnTo>
                    <a:pt x="0" y="14395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3669936" y="2777133"/>
              <a:ext cx="1203732" cy="211335"/>
            </a:xfrm>
            <a:custGeom>
              <a:avLst/>
              <a:gdLst/>
              <a:ahLst/>
              <a:cxnLst/>
              <a:rect l="l" t="t" r="r" b="b"/>
              <a:pathLst>
                <a:path w="1203732" h="211335" extrusionOk="0">
                  <a:moveTo>
                    <a:pt x="251070" y="0"/>
                  </a:moveTo>
                  <a:lnTo>
                    <a:pt x="0" y="44281"/>
                  </a:lnTo>
                  <a:lnTo>
                    <a:pt x="0" y="212457"/>
                  </a:lnTo>
                  <a:lnTo>
                    <a:pt x="1204612" y="0"/>
                  </a:lnTo>
                  <a:lnTo>
                    <a:pt x="25107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2973586" y="2900141"/>
              <a:ext cx="249971" cy="211335"/>
            </a:xfrm>
            <a:custGeom>
              <a:avLst/>
              <a:gdLst/>
              <a:ahLst/>
              <a:cxnLst/>
              <a:rect l="l" t="t" r="r" b="b"/>
              <a:pathLst>
                <a:path w="249971" h="211335" extrusionOk="0">
                  <a:moveTo>
                    <a:pt x="0" y="44087"/>
                  </a:moveTo>
                  <a:lnTo>
                    <a:pt x="0" y="212263"/>
                  </a:lnTo>
                  <a:lnTo>
                    <a:pt x="249972" y="168176"/>
                  </a:lnTo>
                  <a:lnTo>
                    <a:pt x="249972" y="0"/>
                  </a:lnTo>
                  <a:lnTo>
                    <a:pt x="0" y="44087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2973586" y="3176135"/>
              <a:ext cx="592194" cy="272355"/>
            </a:xfrm>
            <a:custGeom>
              <a:avLst/>
              <a:gdLst/>
              <a:ahLst/>
              <a:cxnLst/>
              <a:rect l="l" t="t" r="r" b="b"/>
              <a:pathLst>
                <a:path w="592194" h="272355" extrusionOk="0">
                  <a:moveTo>
                    <a:pt x="0" y="104445"/>
                  </a:moveTo>
                  <a:lnTo>
                    <a:pt x="0" y="272620"/>
                  </a:lnTo>
                  <a:lnTo>
                    <a:pt x="592195" y="168176"/>
                  </a:lnTo>
                  <a:lnTo>
                    <a:pt x="592195" y="0"/>
                  </a:lnTo>
                  <a:lnTo>
                    <a:pt x="0" y="104445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1960"/>
                  </a:srgbClr>
                </a:gs>
                <a:gs pos="100000">
                  <a:srgbClr val="00001A">
                    <a:alpha val="7843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5446520" y="2777133"/>
              <a:ext cx="383885" cy="235148"/>
            </a:xfrm>
            <a:custGeom>
              <a:avLst/>
              <a:gdLst/>
              <a:ahLst/>
              <a:cxnLst/>
              <a:rect l="l" t="t" r="r" b="b"/>
              <a:pathLst>
                <a:path w="383885" h="235148" extrusionOk="0">
                  <a:moveTo>
                    <a:pt x="383885" y="0"/>
                  </a:moveTo>
                  <a:lnTo>
                    <a:pt x="381571" y="0"/>
                  </a:lnTo>
                  <a:lnTo>
                    <a:pt x="0" y="67297"/>
                  </a:lnTo>
                  <a:lnTo>
                    <a:pt x="0" y="235473"/>
                  </a:lnTo>
                  <a:lnTo>
                    <a:pt x="383885" y="167768"/>
                  </a:lnTo>
                  <a:lnTo>
                    <a:pt x="383885" y="0"/>
                  </a:lnTo>
                  <a:close/>
                </a:path>
              </a:pathLst>
            </a:custGeom>
            <a:gradFill>
              <a:gsLst>
                <a:gs pos="0">
                  <a:srgbClr val="00001A">
                    <a:alpha val="7843"/>
                  </a:srgbClr>
                </a:gs>
                <a:gs pos="100000">
                  <a:srgbClr val="00001A">
                    <a:alpha val="1960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2973586" y="2964659"/>
              <a:ext cx="837702" cy="315515"/>
            </a:xfrm>
            <a:custGeom>
              <a:avLst/>
              <a:gdLst/>
              <a:ahLst/>
              <a:cxnLst/>
              <a:rect l="l" t="t" r="r" b="b"/>
              <a:pathLst>
                <a:path w="837702" h="315515" extrusionOk="0">
                  <a:moveTo>
                    <a:pt x="0" y="147745"/>
                  </a:moveTo>
                  <a:lnTo>
                    <a:pt x="0" y="315920"/>
                  </a:lnTo>
                  <a:lnTo>
                    <a:pt x="837703" y="168176"/>
                  </a:lnTo>
                  <a:lnTo>
                    <a:pt x="837703" y="0"/>
                  </a:lnTo>
                  <a:lnTo>
                    <a:pt x="0" y="147745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1764"/>
                  </a:srgbClr>
                </a:gs>
                <a:gs pos="100000">
                  <a:srgbClr val="FFFFFF">
                    <a:alpha val="4705"/>
                  </a:srgbClr>
                </a:gs>
              </a:gsLst>
              <a:lin ang="599887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" name="Google Shape;55;p5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body" idx="1"/>
          </p:nvPr>
        </p:nvSpPr>
        <p:spPr>
          <a:xfrm>
            <a:off x="3200400" y="1909300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▰"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lin ang="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rgbClr val="00001A">
                <a:alpha val="1500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 Slab"/>
              <a:buNone/>
              <a:defRPr sz="32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200400" y="1909300"/>
            <a:ext cx="5486400" cy="27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hivo"/>
              <a:buChar char="▰"/>
              <a:defRPr sz="240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>
              <a:buNone/>
              <a:defRPr sz="1200">
                <a:solidFill>
                  <a:schemeClr val="accent5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 txBox="1">
            <a:spLocks noGrp="1"/>
          </p:cNvSpPr>
          <p:nvPr>
            <p:ph type="ctrTitle"/>
          </p:nvPr>
        </p:nvSpPr>
        <p:spPr>
          <a:xfrm>
            <a:off x="660456" y="824778"/>
            <a:ext cx="5486400" cy="318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ESCANEO DE</a:t>
            </a:r>
            <a:br>
              <a:rPr lang="es-ES" dirty="0"/>
            </a:br>
            <a:r>
              <a:rPr lang="es-ES" dirty="0"/>
              <a:t>RETINA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04C01A3-509B-4F99-8891-62DB39A0D5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833" y="1005633"/>
            <a:ext cx="1685879" cy="161844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A0F6C3B-7AC1-4C47-A17E-BC3D1ACBDA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101" y="1159626"/>
            <a:ext cx="1536191" cy="1618444"/>
          </a:xfrm>
          <a:prstGeom prst="rect">
            <a:avLst/>
          </a:prstGeom>
        </p:spPr>
      </p:pic>
      <p:sp>
        <p:nvSpPr>
          <p:cNvPr id="6" name="Google Shape;167;p17">
            <a:extLst>
              <a:ext uri="{FF2B5EF4-FFF2-40B4-BE49-F238E27FC236}">
                <a16:creationId xmlns:a16="http://schemas.microsoft.com/office/drawing/2014/main" id="{048CBB81-5940-458F-A8BA-D2ED83DF7C54}"/>
              </a:ext>
            </a:extLst>
          </p:cNvPr>
          <p:cNvSpPr txBox="1">
            <a:spLocks/>
          </p:cNvSpPr>
          <p:nvPr/>
        </p:nvSpPr>
        <p:spPr>
          <a:xfrm>
            <a:off x="660456" y="2482833"/>
            <a:ext cx="4936800" cy="340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1"/>
            <a:r>
              <a:rPr lang="es-A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Seguridad en sistemas</a:t>
            </a:r>
          </a:p>
          <a:p>
            <a:pPr lvl="1"/>
            <a:r>
              <a:rPr lang="es-A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Profesor y asistente</a:t>
            </a:r>
          </a:p>
          <a:p>
            <a:pPr lvl="1"/>
            <a:r>
              <a:rPr lang="es-A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Matteis, Leonardo</a:t>
            </a:r>
          </a:p>
          <a:p>
            <a:pPr lvl="1"/>
            <a:r>
              <a:rPr lang="es-A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Por</a:t>
            </a:r>
          </a:p>
          <a:p>
            <a:pPr lvl="1"/>
            <a:r>
              <a:rPr lang="es-A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Rios, Matias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0933A26-4D5D-49C5-B87C-821DDC4A11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000" y="2727672"/>
            <a:ext cx="3435292" cy="19323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USOS EN MEDICINA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398375" y="2103324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Diabetes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Riesgos cardiovasculares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Glaucoma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Alzheimer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8750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VENTAJAS Y</a:t>
            </a:r>
            <a:br>
              <a:rPr lang="es-ES" dirty="0"/>
            </a:br>
            <a:r>
              <a:rPr lang="es-ES" dirty="0"/>
              <a:t>DESVENTAJAS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1685689" y="1876595"/>
            <a:ext cx="7458311" cy="290521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+ Los mapeos ocupan poco espacio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+ No se contamina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- Se puede alterar por enfermedades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- Se requiere estar muy cerca del dispositivo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- Requiere un tiempo relativamente alto para guardar la información inicial de comparación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2084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CURIOSIDAD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398375" y="2103324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Mito en películas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1523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2987040" y="1991850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¿Preguntas?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0481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3657600" y="1897284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FIN</a:t>
            </a:r>
            <a:endParaRPr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DC02F6-59AE-4E3C-8904-9760A0E330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3410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ctrTitle"/>
          </p:nvPr>
        </p:nvSpPr>
        <p:spPr>
          <a:xfrm>
            <a:off x="457200" y="309286"/>
            <a:ext cx="5486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ÍNDICE</a:t>
            </a:r>
            <a:endParaRPr dirty="0"/>
          </a:p>
        </p:txBody>
      </p:sp>
      <p:sp>
        <p:nvSpPr>
          <p:cNvPr id="162" name="Google Shape;162;p16"/>
          <p:cNvSpPr txBox="1">
            <a:spLocks noGrp="1"/>
          </p:cNvSpPr>
          <p:nvPr>
            <p:ph type="subTitle" idx="1"/>
          </p:nvPr>
        </p:nvSpPr>
        <p:spPr>
          <a:xfrm>
            <a:off x="457200" y="1239852"/>
            <a:ext cx="8321040" cy="335653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s-ES" dirty="0"/>
              <a:t>· </a:t>
            </a:r>
            <a:r>
              <a:rPr lang="en" dirty="0"/>
              <a:t>Introducción			</a:t>
            </a:r>
            <a:r>
              <a:rPr lang="es-ES" dirty="0"/>
              <a:t> · Ventajas y desventajas</a:t>
            </a:r>
            <a:endParaRPr lang="en" dirty="0"/>
          </a:p>
          <a:p>
            <a:pPr marL="0" lvl="0" indent="0"/>
            <a:r>
              <a:rPr lang="es-ES" dirty="0"/>
              <a:t>· </a:t>
            </a:r>
            <a:r>
              <a:rPr lang="en" dirty="0"/>
              <a:t>Historia				</a:t>
            </a:r>
            <a:r>
              <a:rPr lang="es-ES" dirty="0"/>
              <a:t> ·  Curiosidad</a:t>
            </a:r>
            <a:endParaRPr lang="en" dirty="0"/>
          </a:p>
          <a:p>
            <a:pPr marL="0" lvl="0" indent="0"/>
            <a:r>
              <a:rPr lang="es-ES" dirty="0"/>
              <a:t>· </a:t>
            </a:r>
            <a:r>
              <a:rPr lang="en" dirty="0"/>
              <a:t>Procedimiento			</a:t>
            </a:r>
            <a:r>
              <a:rPr lang="es-ES" dirty="0"/>
              <a:t> · Preguntas</a:t>
            </a:r>
            <a:endParaRPr lang="en" dirty="0"/>
          </a:p>
          <a:p>
            <a:pPr marL="0" lvl="0" indent="0"/>
            <a:r>
              <a:rPr lang="es-ES" dirty="0"/>
              <a:t>· </a:t>
            </a:r>
            <a:r>
              <a:rPr lang="en" dirty="0"/>
              <a:t>Funcionamiento</a:t>
            </a:r>
          </a:p>
          <a:p>
            <a:pPr marL="0" lvl="0" indent="0"/>
            <a:r>
              <a:rPr lang="es-ES" dirty="0"/>
              <a:t>· </a:t>
            </a:r>
            <a:r>
              <a:rPr lang="en" dirty="0"/>
              <a:t>Escáner</a:t>
            </a:r>
          </a:p>
          <a:p>
            <a:pPr marL="0" lvl="0" indent="0"/>
            <a:r>
              <a:rPr lang="es-ES" dirty="0"/>
              <a:t>· </a:t>
            </a:r>
            <a:r>
              <a:rPr lang="en" dirty="0"/>
              <a:t>Usos en seguridad </a:t>
            </a:r>
          </a:p>
          <a:p>
            <a:pPr marL="0" lvl="0" indent="0"/>
            <a:r>
              <a:rPr lang="en" dirty="0"/>
              <a:t>y medicina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5816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INTRODUCCIÓN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398375" y="2103324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¿Qué es?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" dirty="0"/>
              <a:t>¿</a:t>
            </a:r>
            <a:r>
              <a:rPr lang="es-ES" dirty="0"/>
              <a:t>Qué no es</a:t>
            </a:r>
            <a:r>
              <a:rPr lang="en" dirty="0"/>
              <a:t>?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¿En qué se basa?</a:t>
            </a: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7251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HISTORIA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398375" y="2103324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1930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1985</a:t>
            </a: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7175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PROCEDIMIENTO</a:t>
            </a:r>
            <a:br>
              <a:rPr lang="es-ES" dirty="0"/>
            </a:b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1570E30-47A5-4103-A174-B27BEE880B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624" y="597838"/>
            <a:ext cx="4184768" cy="41847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6318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PROCEDIMIENTO</a:t>
            </a:r>
            <a:br>
              <a:rPr lang="es-ES" dirty="0"/>
            </a:b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6" name="procedimiento">
            <a:hlinkClick r:id="" action="ppaction://media"/>
            <a:extLst>
              <a:ext uri="{FF2B5EF4-FFF2-40B4-BE49-F238E27FC236}">
                <a16:creationId xmlns:a16="http://schemas.microsoft.com/office/drawing/2014/main" id="{D523147A-B865-4753-979E-1852738360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8718" y="1038387"/>
            <a:ext cx="5906563" cy="33222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8774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FUNCIONAMIENTO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499975" y="1814300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Luz </a:t>
            </a:r>
            <a:r>
              <a:rPr lang="es-ES" dirty="0" err="1"/>
              <a:t>infraroja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Camino circular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 err="1"/>
              <a:t>Dif</a:t>
            </a:r>
            <a:r>
              <a:rPr lang="es-ES" dirty="0"/>
              <a:t>. Intensidad de reflejo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Puntos en trayectoria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Grado de intensidad</a:t>
            </a: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4104727-2120-47E3-B15E-C5D7770EC8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055" y="1416849"/>
            <a:ext cx="5393447" cy="3033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15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PRIMER ESCÁNER</a:t>
            </a:r>
            <a:br>
              <a:rPr lang="es-ES" dirty="0"/>
            </a:br>
            <a:r>
              <a:rPr lang="es-ES" dirty="0"/>
              <a:t>COMERCIAL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499975" y="1814300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 err="1"/>
              <a:t>Eyedentification</a:t>
            </a:r>
            <a:r>
              <a:rPr lang="es-ES" dirty="0"/>
              <a:t> 7.5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 err="1"/>
              <a:t>EyeDentify</a:t>
            </a:r>
            <a:endParaRPr lang="es-E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1984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¿Y en la actualidad?</a:t>
            </a:r>
            <a:endParaRPr dirty="0"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6B03838-5AA0-4DDE-AC93-7857E83B6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296" y="1506411"/>
            <a:ext cx="3316224" cy="305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909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457200" y="-100"/>
            <a:ext cx="5486400" cy="18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USOS EN SEGURIDAD</a:t>
            </a:r>
            <a:endParaRPr dirty="0"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398375" y="2103324"/>
            <a:ext cx="5486400" cy="276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s-ES" dirty="0"/>
              <a:t>Control de acceso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259225" y="4674100"/>
            <a:ext cx="481500" cy="24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6585461"/>
      </p:ext>
    </p:extLst>
  </p:cSld>
  <p:clrMapOvr>
    <a:masterClrMapping/>
  </p:clrMapOvr>
</p:sld>
</file>

<file path=ppt/theme/theme1.xml><?xml version="1.0" encoding="utf-8"?>
<a:theme xmlns:a="http://schemas.openxmlformats.org/drawingml/2006/main" name="Macmorris template">
  <a:themeElements>
    <a:clrScheme name="Custom 347">
      <a:dk1>
        <a:srgbClr val="00001A"/>
      </a:dk1>
      <a:lt1>
        <a:srgbClr val="FFFFFF"/>
      </a:lt1>
      <a:dk2>
        <a:srgbClr val="60707A"/>
      </a:dk2>
      <a:lt2>
        <a:srgbClr val="E8EDF1"/>
      </a:lt2>
      <a:accent1>
        <a:srgbClr val="A6D683"/>
      </a:accent1>
      <a:accent2>
        <a:srgbClr val="2CA388"/>
      </a:accent2>
      <a:accent3>
        <a:srgbClr val="106B6B"/>
      </a:accent3>
      <a:accent4>
        <a:srgbClr val="CFDCE6"/>
      </a:accent4>
      <a:accent5>
        <a:srgbClr val="9EB3C2"/>
      </a:accent5>
      <a:accent6>
        <a:srgbClr val="577C97"/>
      </a:accent6>
      <a:hlink>
        <a:srgbClr val="00001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182</Words>
  <Application>Microsoft Office PowerPoint</Application>
  <PresentationFormat>Presentación en pantalla (16:9)</PresentationFormat>
  <Paragraphs>61</Paragraphs>
  <Slides>14</Slides>
  <Notes>14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Calibri</vt:lpstr>
      <vt:lpstr>Arial</vt:lpstr>
      <vt:lpstr>Roboto Slab</vt:lpstr>
      <vt:lpstr>Chivo</vt:lpstr>
      <vt:lpstr>Macmorris template</vt:lpstr>
      <vt:lpstr>ESCANEO DE RETINA</vt:lpstr>
      <vt:lpstr>ÍNDICE</vt:lpstr>
      <vt:lpstr>INTRODUCCIÓN</vt:lpstr>
      <vt:lpstr>HISTORIA</vt:lpstr>
      <vt:lpstr>PROCEDIMIENTO </vt:lpstr>
      <vt:lpstr>PROCEDIMIENTO </vt:lpstr>
      <vt:lpstr>FUNCIONAMIENTO</vt:lpstr>
      <vt:lpstr>PRIMER ESCÁNER COMERCIAL</vt:lpstr>
      <vt:lpstr>USOS EN SEGURIDAD</vt:lpstr>
      <vt:lpstr>USOS EN MEDICINA</vt:lpstr>
      <vt:lpstr>VENTAJAS Y DESVENTAJAS</vt:lpstr>
      <vt:lpstr>CURIOSIDAD</vt:lpstr>
      <vt:lpstr>¿Preguntas?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ESCANEO DE RETINA</dc:title>
  <dc:creator>Matias Rios Bellocchio</dc:creator>
  <cp:lastModifiedBy>Matias Rios Bellocchio</cp:lastModifiedBy>
  <cp:revision>4</cp:revision>
  <dcterms:modified xsi:type="dcterms:W3CDTF">2020-05-05T22:56:47Z</dcterms:modified>
</cp:coreProperties>
</file>